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5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3E6C72-D24C-4388-B59E-F27FAE27EBF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332A84D-A8B4-4764-8515-6D8B15A0B247}">
      <dgm:prSet phldrT="[Texto]"/>
      <dgm:spPr/>
      <dgm:t>
        <a:bodyPr/>
        <a:lstStyle/>
        <a:p>
          <a:r>
            <a:rPr lang="es-MX" dirty="0" smtClean="0"/>
            <a:t>Pagar $228</a:t>
          </a:r>
          <a:endParaRPr lang="es-MX" dirty="0"/>
        </a:p>
      </dgm:t>
    </dgm:pt>
    <dgm:pt modelId="{2C0B27BB-5B67-4258-8501-9CC6F07639EE}" type="parTrans" cxnId="{B33E72EF-F0A5-4ECA-A598-23AE96B52284}">
      <dgm:prSet/>
      <dgm:spPr/>
      <dgm:t>
        <a:bodyPr/>
        <a:lstStyle/>
        <a:p>
          <a:endParaRPr lang="es-MX"/>
        </a:p>
      </dgm:t>
    </dgm:pt>
    <dgm:pt modelId="{B9669159-8C4B-48B0-9469-E34DD93CB964}" type="sibTrans" cxnId="{B33E72EF-F0A5-4ECA-A598-23AE96B52284}">
      <dgm:prSet/>
      <dgm:spPr/>
      <dgm:t>
        <a:bodyPr/>
        <a:lstStyle/>
        <a:p>
          <a:endParaRPr lang="es-MX"/>
        </a:p>
      </dgm:t>
    </dgm:pt>
    <dgm:pt modelId="{2166AA80-2B87-4766-927F-9B3F2609990F}">
      <dgm:prSet phldrT="[Texto]"/>
      <dgm:spPr/>
      <dgm:t>
        <a:bodyPr/>
        <a:lstStyle/>
        <a:p>
          <a:r>
            <a:rPr lang="es-MX" dirty="0" smtClean="0"/>
            <a:t>Presentar solicitud</a:t>
          </a:r>
        </a:p>
        <a:p>
          <a:r>
            <a:rPr lang="es-MX" dirty="0" smtClean="0"/>
            <a:t>(RPDA-01)</a:t>
          </a:r>
          <a:endParaRPr lang="es-MX" dirty="0"/>
        </a:p>
      </dgm:t>
    </dgm:pt>
    <dgm:pt modelId="{EFE611B6-3EFA-47B9-88A1-971EEBF01B7E}" type="parTrans" cxnId="{8E5F193C-B31B-417A-B975-2AA032D3C493}">
      <dgm:prSet/>
      <dgm:spPr/>
      <dgm:t>
        <a:bodyPr/>
        <a:lstStyle/>
        <a:p>
          <a:endParaRPr lang="es-MX"/>
        </a:p>
      </dgm:t>
    </dgm:pt>
    <dgm:pt modelId="{085DF8AA-B60F-4FF9-AB41-86C2718ED9C8}" type="sibTrans" cxnId="{8E5F193C-B31B-417A-B975-2AA032D3C493}">
      <dgm:prSet/>
      <dgm:spPr/>
      <dgm:t>
        <a:bodyPr/>
        <a:lstStyle/>
        <a:p>
          <a:endParaRPr lang="es-MX"/>
        </a:p>
      </dgm:t>
    </dgm:pt>
    <dgm:pt modelId="{772AD945-5367-4603-8FF2-F6434D0A224D}">
      <dgm:prSet phldrT="[Texto]"/>
      <dgm:spPr/>
      <dgm:t>
        <a:bodyPr/>
        <a:lstStyle/>
        <a:p>
          <a:r>
            <a:rPr lang="es-MX" dirty="0" smtClean="0"/>
            <a:t>Resolución en 15 días hábiles</a:t>
          </a:r>
          <a:endParaRPr lang="es-MX" dirty="0"/>
        </a:p>
      </dgm:t>
    </dgm:pt>
    <dgm:pt modelId="{715F4960-F9CC-4300-BD33-E2C3AA3E8B3A}" type="parTrans" cxnId="{B91F9E30-C5F7-4501-A798-E5157C4ECA01}">
      <dgm:prSet/>
      <dgm:spPr/>
      <dgm:t>
        <a:bodyPr/>
        <a:lstStyle/>
        <a:p>
          <a:endParaRPr lang="es-MX"/>
        </a:p>
      </dgm:t>
    </dgm:pt>
    <dgm:pt modelId="{A1828D45-B8CB-46DC-BE7E-52205885EA76}" type="sibTrans" cxnId="{B91F9E30-C5F7-4501-A798-E5157C4ECA01}">
      <dgm:prSet/>
      <dgm:spPr/>
      <dgm:t>
        <a:bodyPr/>
        <a:lstStyle/>
        <a:p>
          <a:endParaRPr lang="es-MX"/>
        </a:p>
      </dgm:t>
    </dgm:pt>
    <dgm:pt modelId="{C01C756F-608D-448F-85DA-BF4BF866673F}" type="pres">
      <dgm:prSet presAssocID="{EB3E6C72-D24C-4388-B59E-F27FAE27EBFA}" presName="CompostProcess" presStyleCnt="0">
        <dgm:presLayoutVars>
          <dgm:dir/>
          <dgm:resizeHandles val="exact"/>
        </dgm:presLayoutVars>
      </dgm:prSet>
      <dgm:spPr/>
    </dgm:pt>
    <dgm:pt modelId="{C677CC65-0F5B-4753-ADF7-7422A03E8378}" type="pres">
      <dgm:prSet presAssocID="{EB3E6C72-D24C-4388-B59E-F27FAE27EBFA}" presName="arrow" presStyleLbl="bgShp" presStyleIdx="0" presStyleCnt="1"/>
      <dgm:spPr/>
    </dgm:pt>
    <dgm:pt modelId="{C225005B-1033-4B93-B858-29BFB45E79CF}" type="pres">
      <dgm:prSet presAssocID="{EB3E6C72-D24C-4388-B59E-F27FAE27EBFA}" presName="linearProcess" presStyleCnt="0"/>
      <dgm:spPr/>
    </dgm:pt>
    <dgm:pt modelId="{B75A382F-50E4-4CC0-9742-CD88B3E16CD1}" type="pres">
      <dgm:prSet presAssocID="{8332A84D-A8B4-4764-8515-6D8B15A0B24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14F6F8A-7CEA-454E-814E-4530E4EA0C38}" type="pres">
      <dgm:prSet presAssocID="{B9669159-8C4B-48B0-9469-E34DD93CB964}" presName="sibTrans" presStyleCnt="0"/>
      <dgm:spPr/>
    </dgm:pt>
    <dgm:pt modelId="{29F48E7A-B12B-4FDD-B865-20362AE138B6}" type="pres">
      <dgm:prSet presAssocID="{2166AA80-2B87-4766-927F-9B3F2609990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985039-667D-40C2-BB3A-FBF028497E4F}" type="pres">
      <dgm:prSet presAssocID="{085DF8AA-B60F-4FF9-AB41-86C2718ED9C8}" presName="sibTrans" presStyleCnt="0"/>
      <dgm:spPr/>
    </dgm:pt>
    <dgm:pt modelId="{7F83C55A-39EF-42C8-8482-49A31432F1C6}" type="pres">
      <dgm:prSet presAssocID="{772AD945-5367-4603-8FF2-F6434D0A224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C3FBCBE-0F23-440E-9A6A-051C6FB3EC4A}" type="presOf" srcId="{772AD945-5367-4603-8FF2-F6434D0A224D}" destId="{7F83C55A-39EF-42C8-8482-49A31432F1C6}" srcOrd="0" destOrd="0" presId="urn:microsoft.com/office/officeart/2005/8/layout/hProcess9"/>
    <dgm:cxn modelId="{B33E72EF-F0A5-4ECA-A598-23AE96B52284}" srcId="{EB3E6C72-D24C-4388-B59E-F27FAE27EBFA}" destId="{8332A84D-A8B4-4764-8515-6D8B15A0B247}" srcOrd="0" destOrd="0" parTransId="{2C0B27BB-5B67-4258-8501-9CC6F07639EE}" sibTransId="{B9669159-8C4B-48B0-9469-E34DD93CB964}"/>
    <dgm:cxn modelId="{8E5F193C-B31B-417A-B975-2AA032D3C493}" srcId="{EB3E6C72-D24C-4388-B59E-F27FAE27EBFA}" destId="{2166AA80-2B87-4766-927F-9B3F2609990F}" srcOrd="1" destOrd="0" parTransId="{EFE611B6-3EFA-47B9-88A1-971EEBF01B7E}" sibTransId="{085DF8AA-B60F-4FF9-AB41-86C2718ED9C8}"/>
    <dgm:cxn modelId="{D47ED891-7355-4A54-B8CC-E6CDC523BF89}" type="presOf" srcId="{8332A84D-A8B4-4764-8515-6D8B15A0B247}" destId="{B75A382F-50E4-4CC0-9742-CD88B3E16CD1}" srcOrd="0" destOrd="0" presId="urn:microsoft.com/office/officeart/2005/8/layout/hProcess9"/>
    <dgm:cxn modelId="{9AA1F4FD-43FC-4ED8-865E-DD796C3A37D7}" type="presOf" srcId="{EB3E6C72-D24C-4388-B59E-F27FAE27EBFA}" destId="{C01C756F-608D-448F-85DA-BF4BF866673F}" srcOrd="0" destOrd="0" presId="urn:microsoft.com/office/officeart/2005/8/layout/hProcess9"/>
    <dgm:cxn modelId="{B91F9E30-C5F7-4501-A798-E5157C4ECA01}" srcId="{EB3E6C72-D24C-4388-B59E-F27FAE27EBFA}" destId="{772AD945-5367-4603-8FF2-F6434D0A224D}" srcOrd="2" destOrd="0" parTransId="{715F4960-F9CC-4300-BD33-E2C3AA3E8B3A}" sibTransId="{A1828D45-B8CB-46DC-BE7E-52205885EA76}"/>
    <dgm:cxn modelId="{2D82801B-3C91-497D-85B2-1CC9F00AA00C}" type="presOf" srcId="{2166AA80-2B87-4766-927F-9B3F2609990F}" destId="{29F48E7A-B12B-4FDD-B865-20362AE138B6}" srcOrd="0" destOrd="0" presId="urn:microsoft.com/office/officeart/2005/8/layout/hProcess9"/>
    <dgm:cxn modelId="{034BCB06-7BEA-45F2-9D96-017C01FE81AA}" type="presParOf" srcId="{C01C756F-608D-448F-85DA-BF4BF866673F}" destId="{C677CC65-0F5B-4753-ADF7-7422A03E8378}" srcOrd="0" destOrd="0" presId="urn:microsoft.com/office/officeart/2005/8/layout/hProcess9"/>
    <dgm:cxn modelId="{59E5D0F5-60D5-4363-BAE5-64AD788E7B32}" type="presParOf" srcId="{C01C756F-608D-448F-85DA-BF4BF866673F}" destId="{C225005B-1033-4B93-B858-29BFB45E79CF}" srcOrd="1" destOrd="0" presId="urn:microsoft.com/office/officeart/2005/8/layout/hProcess9"/>
    <dgm:cxn modelId="{294A44C8-A88D-4EC0-A617-7FF95081A2BF}" type="presParOf" srcId="{C225005B-1033-4B93-B858-29BFB45E79CF}" destId="{B75A382F-50E4-4CC0-9742-CD88B3E16CD1}" srcOrd="0" destOrd="0" presId="urn:microsoft.com/office/officeart/2005/8/layout/hProcess9"/>
    <dgm:cxn modelId="{B1C46A52-6152-4491-93F4-0E84E35EFB2F}" type="presParOf" srcId="{C225005B-1033-4B93-B858-29BFB45E79CF}" destId="{914F6F8A-7CEA-454E-814E-4530E4EA0C38}" srcOrd="1" destOrd="0" presId="urn:microsoft.com/office/officeart/2005/8/layout/hProcess9"/>
    <dgm:cxn modelId="{31EAAD60-6F77-492F-8013-63F10FB5B5AD}" type="presParOf" srcId="{C225005B-1033-4B93-B858-29BFB45E79CF}" destId="{29F48E7A-B12B-4FDD-B865-20362AE138B6}" srcOrd="2" destOrd="0" presId="urn:microsoft.com/office/officeart/2005/8/layout/hProcess9"/>
    <dgm:cxn modelId="{27465AA8-2934-4801-BD31-BC7B698819BC}" type="presParOf" srcId="{C225005B-1033-4B93-B858-29BFB45E79CF}" destId="{D9985039-667D-40C2-BB3A-FBF028497E4F}" srcOrd="3" destOrd="0" presId="urn:microsoft.com/office/officeart/2005/8/layout/hProcess9"/>
    <dgm:cxn modelId="{010C1F7C-728A-44C2-A17E-34D427A40881}" type="presParOf" srcId="{C225005B-1033-4B93-B858-29BFB45E79CF}" destId="{7F83C55A-39EF-42C8-8482-49A31432F1C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7CC65-0F5B-4753-ADF7-7422A03E8378}">
      <dsp:nvSpPr>
        <dsp:cNvPr id="0" name=""/>
        <dsp:cNvSpPr/>
      </dsp:nvSpPr>
      <dsp:spPr>
        <a:xfrm>
          <a:off x="586412" y="0"/>
          <a:ext cx="6646008" cy="48006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A382F-50E4-4CC0-9742-CD88B3E16CD1}">
      <dsp:nvSpPr>
        <dsp:cNvPr id="0" name=""/>
        <dsp:cNvSpPr/>
      </dsp:nvSpPr>
      <dsp:spPr>
        <a:xfrm>
          <a:off x="250637" y="1440179"/>
          <a:ext cx="2345650" cy="1920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Pagar $228</a:t>
          </a:r>
          <a:endParaRPr lang="es-MX" sz="3200" kern="1200" dirty="0"/>
        </a:p>
      </dsp:txBody>
      <dsp:txXfrm>
        <a:off x="344375" y="1533917"/>
        <a:ext cx="2158174" cy="1732764"/>
      </dsp:txXfrm>
    </dsp:sp>
    <dsp:sp modelId="{29F48E7A-B12B-4FDD-B865-20362AE138B6}">
      <dsp:nvSpPr>
        <dsp:cNvPr id="0" name=""/>
        <dsp:cNvSpPr/>
      </dsp:nvSpPr>
      <dsp:spPr>
        <a:xfrm>
          <a:off x="2736591" y="1440179"/>
          <a:ext cx="2345650" cy="1920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Presentar solicitud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(RPDA-01)</a:t>
          </a:r>
          <a:endParaRPr lang="es-MX" sz="3200" kern="1200" dirty="0"/>
        </a:p>
      </dsp:txBody>
      <dsp:txXfrm>
        <a:off x="2830329" y="1533917"/>
        <a:ext cx="2158174" cy="1732764"/>
      </dsp:txXfrm>
    </dsp:sp>
    <dsp:sp modelId="{7F83C55A-39EF-42C8-8482-49A31432F1C6}">
      <dsp:nvSpPr>
        <dsp:cNvPr id="0" name=""/>
        <dsp:cNvSpPr/>
      </dsp:nvSpPr>
      <dsp:spPr>
        <a:xfrm>
          <a:off x="5222545" y="1440179"/>
          <a:ext cx="2345650" cy="1920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Resolución en 15 días hábiles</a:t>
          </a:r>
          <a:endParaRPr lang="es-MX" sz="3200" kern="1200" dirty="0"/>
        </a:p>
      </dsp:txBody>
      <dsp:txXfrm>
        <a:off x="5316283" y="1533917"/>
        <a:ext cx="2158174" cy="1732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DDBB51-0B3A-4E15-B26A-5DC1EF414C40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3065B80-9460-4413-A794-C7FBD84B6E59}" type="slidenum">
              <a:rPr lang="es-MX" smtClean="0"/>
              <a:t>‹Nº›</a:t>
            </a:fld>
            <a:endParaRPr lang="es-MX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dautor.gob.mx/formatos/registro/computo_formatos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7772400" cy="2522711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REGISTRO DE OBRAS EN EL INSTITUTO NACIONAL DE DERECHOS DE AUTOR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32146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¿Qué obras se pueden registrar?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2"/>
          </p:nvPr>
        </p:nvSpPr>
        <p:spPr>
          <a:xfrm>
            <a:off x="457200" y="1556793"/>
            <a:ext cx="4040188" cy="3744415"/>
          </a:xfrm>
        </p:spPr>
        <p:txBody>
          <a:bodyPr/>
          <a:lstStyle/>
          <a:p>
            <a:r>
              <a:rPr lang="es-MX" dirty="0" smtClean="0"/>
              <a:t>Literarias</a:t>
            </a:r>
          </a:p>
          <a:p>
            <a:r>
              <a:rPr lang="es-MX" dirty="0" smtClean="0"/>
              <a:t>Musical, con o sin letras</a:t>
            </a:r>
          </a:p>
          <a:p>
            <a:r>
              <a:rPr lang="es-MX" dirty="0" smtClean="0"/>
              <a:t>Dramática</a:t>
            </a:r>
          </a:p>
          <a:p>
            <a:r>
              <a:rPr lang="es-MX" dirty="0" smtClean="0"/>
              <a:t>Danza</a:t>
            </a:r>
          </a:p>
          <a:p>
            <a:r>
              <a:rPr lang="es-MX" dirty="0" smtClean="0"/>
              <a:t>Pictórica o de dibujo</a:t>
            </a:r>
          </a:p>
          <a:p>
            <a:r>
              <a:rPr lang="es-MX" dirty="0" smtClean="0"/>
              <a:t>Escultórica y de carácter plástico</a:t>
            </a:r>
          </a:p>
          <a:p>
            <a:r>
              <a:rPr lang="es-MX" dirty="0" smtClean="0"/>
              <a:t>Caricatura e historieta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56793"/>
            <a:ext cx="4041775" cy="3816423"/>
          </a:xfrm>
        </p:spPr>
        <p:txBody>
          <a:bodyPr/>
          <a:lstStyle/>
          <a:p>
            <a:r>
              <a:rPr lang="es-MX" dirty="0" smtClean="0"/>
              <a:t>Arquitectónica</a:t>
            </a:r>
          </a:p>
          <a:p>
            <a:r>
              <a:rPr lang="es-MX" dirty="0" smtClean="0"/>
              <a:t>Cinematográfica y demás obras audiovisuales</a:t>
            </a:r>
          </a:p>
          <a:p>
            <a:r>
              <a:rPr lang="es-MX" dirty="0" smtClean="0"/>
              <a:t>Programas de radio y televisión</a:t>
            </a:r>
          </a:p>
          <a:p>
            <a:r>
              <a:rPr lang="es-MX" dirty="0" smtClean="0"/>
              <a:t>Programas de cómputo</a:t>
            </a:r>
          </a:p>
          <a:p>
            <a:r>
              <a:rPr lang="es-MX" dirty="0" smtClean="0"/>
              <a:t>Fotográfica</a:t>
            </a:r>
          </a:p>
          <a:p>
            <a:r>
              <a:rPr lang="es-MX" dirty="0" smtClean="0"/>
              <a:t>Arte aplicado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395536" y="558924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VIGENCIA: </a:t>
            </a:r>
            <a:r>
              <a:rPr lang="es-MX" dirty="0" smtClean="0"/>
              <a:t>Toda la vida del autor y 100 años después de su muerte.</a:t>
            </a:r>
          </a:p>
          <a:p>
            <a:r>
              <a:rPr lang="es-MX" dirty="0" smtClean="0"/>
              <a:t>Una vez registrado, se encuentra protegida la obra a nivel nacional e internacional.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5959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PROCEDIMIENTO</a:t>
            </a:r>
            <a:endParaRPr lang="es-MX" dirty="0"/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2048712"/>
              </p:ext>
            </p:extLst>
          </p:nvPr>
        </p:nvGraphicFramePr>
        <p:xfrm>
          <a:off x="1115616" y="1447800"/>
          <a:ext cx="7818834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91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1. PAGO</a:t>
            </a:r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6768752" cy="529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2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2. SOLICITUD</a:t>
            </a:r>
            <a:endParaRPr lang="es-MX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706882"/>
            <a:ext cx="3657600" cy="429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705551"/>
            <a:ext cx="3657600" cy="430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04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620688"/>
            <a:ext cx="3895801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2696"/>
            <a:ext cx="3816424" cy="468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46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CUANDO HAY COAUTORÍA</a:t>
            </a:r>
            <a:br>
              <a:rPr lang="es-MX" dirty="0" smtClean="0"/>
            </a:br>
            <a:r>
              <a:rPr lang="es-MX" b="1" dirty="0" smtClean="0"/>
              <a:t>ANEXAR</a:t>
            </a:r>
            <a:r>
              <a:rPr lang="es-MX" dirty="0" smtClean="0"/>
              <a:t>:</a:t>
            </a:r>
            <a:endParaRPr lang="es-MX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391319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2816"/>
            <a:ext cx="385989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77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rmAutofit/>
          </a:bodyPr>
          <a:lstStyle/>
          <a:p>
            <a:pPr algn="ctr"/>
            <a:r>
              <a:rPr lang="es-MX" sz="2800" dirty="0" smtClean="0"/>
              <a:t>CONTENIDO DE LA SOLICITUD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836712"/>
            <a:ext cx="7674056" cy="5688632"/>
          </a:xfrm>
        </p:spPr>
        <p:txBody>
          <a:bodyPr>
            <a:normAutofit fontScale="32500" lnSpcReduction="20000"/>
          </a:bodyPr>
          <a:lstStyle/>
          <a:p>
            <a:endParaRPr lang="es-MX" sz="4500" dirty="0" smtClean="0"/>
          </a:p>
          <a:p>
            <a:pPr algn="just"/>
            <a:r>
              <a:rPr lang="es-MX" sz="4500" dirty="0" smtClean="0"/>
              <a:t>Datos </a:t>
            </a:r>
            <a:r>
              <a:rPr lang="es-MX" sz="4500" dirty="0"/>
              <a:t>del autor, coautor, seudónimo y titular (en caso de ser más de un autor y/o titular de la obra</a:t>
            </a:r>
            <a:r>
              <a:rPr lang="es-MX" sz="4500" dirty="0" smtClean="0"/>
              <a:t>, se anexa formato </a:t>
            </a:r>
            <a:r>
              <a:rPr lang="es-MX" sz="4500" b="1" dirty="0" smtClean="0">
                <a:hlinkClick r:id="rId2"/>
              </a:rPr>
              <a:t>RPDA-01-A1</a:t>
            </a:r>
            <a:r>
              <a:rPr lang="es-MX" sz="4500" dirty="0" smtClean="0"/>
              <a:t>).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Datos </a:t>
            </a:r>
            <a:r>
              <a:rPr lang="es-MX" sz="4500" dirty="0"/>
              <a:t>del Representante </a:t>
            </a:r>
            <a:r>
              <a:rPr lang="es-MX" sz="4500" dirty="0" smtClean="0"/>
              <a:t>Legal.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Datos </a:t>
            </a:r>
            <a:r>
              <a:rPr lang="es-MX" sz="4500" dirty="0"/>
              <a:t>de la Obra</a:t>
            </a:r>
            <a:r>
              <a:rPr lang="es-MX" sz="4500" dirty="0" smtClean="0"/>
              <a:t>. (Si la obra es derivada, señalar </a:t>
            </a:r>
            <a:r>
              <a:rPr lang="es-MX" sz="4500" dirty="0"/>
              <a:t>de qué tipo y los datos de la obra </a:t>
            </a:r>
            <a:r>
              <a:rPr lang="es-MX" sz="4500" dirty="0" smtClean="0"/>
              <a:t>primigenia).</a:t>
            </a:r>
          </a:p>
          <a:p>
            <a:pPr marL="82296" indent="0" algn="just">
              <a:buNone/>
            </a:pPr>
            <a:endParaRPr lang="es-MX" sz="4500" dirty="0" smtClean="0"/>
          </a:p>
          <a:p>
            <a:r>
              <a:rPr lang="es-MX" sz="4500" dirty="0" smtClean="0"/>
              <a:t>ANEXAR:</a:t>
            </a:r>
            <a:r>
              <a:rPr lang="es-MX" sz="4500" dirty="0"/>
              <a:t/>
            </a:r>
            <a:br>
              <a:rPr lang="es-MX" sz="4500" dirty="0"/>
            </a:br>
            <a:r>
              <a:rPr lang="es-MX" sz="4500" dirty="0"/>
              <a:t>   Documento que acredite la existencia de la Persona Moral.</a:t>
            </a:r>
            <a:br>
              <a:rPr lang="es-MX" sz="4500" dirty="0"/>
            </a:br>
            <a:r>
              <a:rPr lang="es-MX" sz="4500" dirty="0"/>
              <a:t>   Documento que acredite la personalidad del Representante Legal.</a:t>
            </a:r>
            <a:br>
              <a:rPr lang="es-MX" sz="4500" dirty="0"/>
            </a:br>
            <a:r>
              <a:rPr lang="es-MX" sz="4500" dirty="0"/>
              <a:t>   Identificación oficial del mandante, mandatario y testigos (sólo en caso de que se presente </a:t>
            </a:r>
            <a:r>
              <a:rPr lang="es-MX" sz="4500" dirty="0" smtClean="0"/>
              <a:t>carta</a:t>
            </a:r>
            <a:r>
              <a:rPr lang="es-MX" sz="4500" dirty="0"/>
              <a:t> </a:t>
            </a:r>
            <a:r>
              <a:rPr lang="es-MX" sz="4500" dirty="0" smtClean="0"/>
              <a:t>poder</a:t>
            </a:r>
            <a:r>
              <a:rPr lang="es-MX" sz="4500" dirty="0"/>
              <a:t>).</a:t>
            </a:r>
            <a:br>
              <a:rPr lang="es-MX" sz="4500" dirty="0"/>
            </a:br>
            <a:r>
              <a:rPr lang="es-MX" sz="4500" dirty="0"/>
              <a:t>   Comprobante de pago de derechos.</a:t>
            </a:r>
            <a:br>
              <a:rPr lang="es-MX" sz="4500" dirty="0"/>
            </a:br>
            <a:r>
              <a:rPr lang="es-MX" sz="4500" dirty="0"/>
              <a:t>   Traducción al español de los documentos que se acompañan en idioma distinto.</a:t>
            </a:r>
            <a:br>
              <a:rPr lang="es-MX" sz="4500" dirty="0"/>
            </a:br>
            <a:r>
              <a:rPr lang="es-MX" sz="4500" dirty="0"/>
              <a:t>   </a:t>
            </a:r>
            <a:r>
              <a:rPr lang="es-MX" sz="4500" b="1" dirty="0"/>
              <a:t>Dos ejemplares</a:t>
            </a:r>
            <a:r>
              <a:rPr lang="es-MX" sz="4500" dirty="0"/>
              <a:t> de la obra </a:t>
            </a:r>
            <a:r>
              <a:rPr lang="es-MX" sz="4500" b="1" dirty="0"/>
              <a:t>(</a:t>
            </a:r>
            <a:r>
              <a:rPr lang="es-MX" sz="4500" b="1" u="sng" dirty="0"/>
              <a:t>originales</a:t>
            </a:r>
            <a:r>
              <a:rPr lang="es-MX" sz="4500" b="1" dirty="0"/>
              <a:t>)</a:t>
            </a:r>
            <a:r>
              <a:rPr lang="es-MX" sz="4500" dirty="0"/>
              <a:t>, identificados con el nombre del autor y título.</a:t>
            </a:r>
            <a:br>
              <a:rPr lang="es-MX" sz="4500" dirty="0"/>
            </a:br>
            <a:r>
              <a:rPr lang="es-MX" sz="4500" dirty="0"/>
              <a:t>   Documento que acredite la titularidad de los derechos patrimoniales sobre la obra </a:t>
            </a:r>
            <a:r>
              <a:rPr lang="es-MX" sz="4500" b="1" dirty="0"/>
              <a:t>(</a:t>
            </a:r>
            <a:r>
              <a:rPr lang="es-MX" sz="4500" b="1" u="sng" dirty="0"/>
              <a:t>original</a:t>
            </a:r>
            <a:r>
              <a:rPr lang="es-MX" sz="4500" b="1" dirty="0"/>
              <a:t>)</a:t>
            </a:r>
            <a:r>
              <a:rPr lang="es-MX" sz="4500" dirty="0"/>
              <a:t>.</a:t>
            </a:r>
            <a:br>
              <a:rPr lang="es-MX" sz="4500" dirty="0"/>
            </a:br>
            <a:r>
              <a:rPr lang="es-MX" sz="4500" dirty="0"/>
              <a:t>   Sobres cerrados con los datos de identificación del autor (sólo en caso de ser una obra creada </a:t>
            </a:r>
            <a:r>
              <a:rPr lang="es-MX" sz="4500" dirty="0" smtClean="0"/>
              <a:t>bajo</a:t>
            </a:r>
            <a:r>
              <a:rPr lang="es-MX" sz="4500" dirty="0"/>
              <a:t> </a:t>
            </a:r>
            <a:r>
              <a:rPr lang="es-MX" sz="4500" dirty="0" smtClean="0"/>
              <a:t>seudónimo).</a:t>
            </a:r>
          </a:p>
          <a:p>
            <a:pPr algn="just"/>
            <a:endParaRPr lang="es-MX" sz="4500" dirty="0"/>
          </a:p>
          <a:p>
            <a:pPr algn="just"/>
            <a:r>
              <a:rPr lang="es-MX" sz="4500" dirty="0" smtClean="0"/>
              <a:t>Lugar</a:t>
            </a:r>
            <a:r>
              <a:rPr lang="es-MX" sz="4500" dirty="0"/>
              <a:t>, fecha, nombre y firma del solicitante o representante legal.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48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DERECHOS PATRIMONIALES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 refiere al derecho que tiene el autor para explotar de manera EXCLUSIVA su obra o de autorizar a otros su explotación.</a:t>
            </a:r>
          </a:p>
          <a:p>
            <a:endParaRPr lang="es-MX" dirty="0"/>
          </a:p>
          <a:p>
            <a:r>
              <a:rPr lang="es-MX" dirty="0" smtClean="0"/>
              <a:t>Pueden transmitirse a través de cesiones o licencias (exclusivas o no exclusivas).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0439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CONTRATO DE TRANSMISIÓN DE DERECHOS PATRIMONIALES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MX" dirty="0"/>
              <a:t>Debe constar por </a:t>
            </a:r>
            <a:r>
              <a:rPr lang="es-MX" dirty="0" smtClean="0"/>
              <a:t>escrito.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Prever </a:t>
            </a:r>
            <a:r>
              <a:rPr lang="es-MX" dirty="0"/>
              <a:t>una remuneración para el autor o titular de los derechos patrimoniales (ya sea una participación proporcional en los ingresos por la explotación de la obra o una remuneración fija y determinada</a:t>
            </a:r>
            <a:r>
              <a:rPr lang="es-MX" dirty="0" smtClean="0"/>
              <a:t>).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Establecer vigencia del contrato.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Debe registrarse en el INDAUTOR.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3659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Personalizado 1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6F9400"/>
      </a:accent2>
      <a:accent3>
        <a:srgbClr val="6F9400"/>
      </a:accent3>
      <a:accent4>
        <a:srgbClr val="909465"/>
      </a:accent4>
      <a:accent5>
        <a:srgbClr val="6F9400"/>
      </a:accent5>
      <a:accent6>
        <a:srgbClr val="FEA022"/>
      </a:accent6>
      <a:hlink>
        <a:srgbClr val="E68200"/>
      </a:hlink>
      <a:folHlink>
        <a:srgbClr val="FFA94A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</TotalTime>
  <Words>268</Words>
  <Application>Microsoft Office PowerPoint</Application>
  <PresentationFormat>Presentación en pantalla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Solsticio</vt:lpstr>
      <vt:lpstr>REGISTRO DE OBRAS EN EL INSTITUTO NACIONAL DE DERECHOS DE AUTOR</vt:lpstr>
      <vt:lpstr>¿Qué obras se pueden registrar?</vt:lpstr>
      <vt:lpstr>PROCEDIMIENTO</vt:lpstr>
      <vt:lpstr>1. PAGO</vt:lpstr>
      <vt:lpstr>2. SOLICITUD</vt:lpstr>
      <vt:lpstr>Presentación de PowerPoint</vt:lpstr>
      <vt:lpstr>CUANDO HAY COAUTORÍA ANEXAR:</vt:lpstr>
      <vt:lpstr>CONTENIDO DE LA SOLICITUD</vt:lpstr>
      <vt:lpstr>DERECHOS PATRIMONIALES</vt:lpstr>
      <vt:lpstr>CONTRATO DE TRANSMISIÓN DE DERECHOS PATRIMONIALES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UABC</dc:creator>
  <cp:lastModifiedBy>UABC</cp:lastModifiedBy>
  <cp:revision>6</cp:revision>
  <dcterms:created xsi:type="dcterms:W3CDTF">2016-05-24T18:32:02Z</dcterms:created>
  <dcterms:modified xsi:type="dcterms:W3CDTF">2016-05-24T19:41:30Z</dcterms:modified>
</cp:coreProperties>
</file>